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4050" r:id="rId1"/>
  </p:sldMasterIdLst>
  <p:notesMasterIdLst>
    <p:notesMasterId r:id="rId10"/>
  </p:notesMasterIdLst>
  <p:handoutMasterIdLst>
    <p:handoutMasterId r:id="rId11"/>
  </p:handoutMasterIdLst>
  <p:sldIdLst>
    <p:sldId id="256" r:id="rId2"/>
    <p:sldId id="747" r:id="rId3"/>
    <p:sldId id="793" r:id="rId4"/>
    <p:sldId id="795" r:id="rId5"/>
    <p:sldId id="800" r:id="rId6"/>
    <p:sldId id="796" r:id="rId7"/>
    <p:sldId id="797" r:id="rId8"/>
    <p:sldId id="799" r:id="rId9"/>
  </p:sldIdLst>
  <p:sldSz cx="12192000" cy="6858000"/>
  <p:notesSz cx="6797675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543" userDrawn="1">
          <p15:clr>
            <a:srgbClr val="A4A3A4"/>
          </p15:clr>
        </p15:guide>
        <p15:guide id="3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33" userDrawn="1">
          <p15:clr>
            <a:srgbClr val="A4A3A4"/>
          </p15:clr>
        </p15:guide>
        <p15:guide id="2" pos="2130" userDrawn="1">
          <p15:clr>
            <a:srgbClr val="A4A3A4"/>
          </p15:clr>
        </p15:guide>
        <p15:guide id="3" orient="horz" pos="3128" userDrawn="1">
          <p15:clr>
            <a:srgbClr val="A4A3A4"/>
          </p15:clr>
        </p15:guide>
        <p15:guide id="4" pos="2142" userDrawn="1">
          <p15:clr>
            <a:srgbClr val="A4A3A4"/>
          </p15:clr>
        </p15:guide>
        <p15:guide id="5" orient="horz" pos="3134">
          <p15:clr>
            <a:srgbClr val="A4A3A4"/>
          </p15:clr>
        </p15:guide>
        <p15:guide id="6" orient="horz" pos="3129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БарановаЭВ" initials="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5DDE9"/>
    <a:srgbClr val="FCE0C8"/>
    <a:srgbClr val="DBC377"/>
    <a:srgbClr val="FFFFCC"/>
    <a:srgbClr val="E8D8A6"/>
    <a:srgbClr val="A88000"/>
    <a:srgbClr val="998308"/>
    <a:srgbClr val="AD9B38"/>
    <a:srgbClr val="B7A852"/>
    <a:srgbClr val="F8F3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37CE84F3-28C3-443E-9E96-99CF82512B78}" styleName="Dark Style 1 - Accent 2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wholeTbl>
    <a:band1H>
      <a:tcStyle>
        <a:tcBdr/>
        <a:fill>
          <a:solidFill>
            <a:schemeClr val="accent2">
              <a:shade val="60000"/>
            </a:schemeClr>
          </a:solidFill>
        </a:fill>
      </a:tcStyle>
    </a:band1H>
    <a:band1V>
      <a:tcStyle>
        <a:tcBdr/>
        <a:fill>
          <a:solidFill>
            <a:schemeClr val="accent2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2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2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2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Средний стиль 3 - акцент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2838BEF-8BB2-4498-84A7-C5851F593DF1}" styleName="Средний стиль 4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8268" autoAdjust="0"/>
  </p:normalViewPr>
  <p:slideViewPr>
    <p:cSldViewPr snapToGrid="0">
      <p:cViewPr varScale="1">
        <p:scale>
          <a:sx n="76" d="100"/>
          <a:sy n="76" d="100"/>
        </p:scale>
        <p:origin x="126" y="792"/>
      </p:cViewPr>
      <p:guideLst>
        <p:guide orient="horz" pos="2160"/>
        <p:guide pos="4543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584"/>
    </p:cViewPr>
  </p:sorterViewPr>
  <p:notesViewPr>
    <p:cSldViewPr snapToGrid="0">
      <p:cViewPr varScale="1">
        <p:scale>
          <a:sx n="60" d="100"/>
          <a:sy n="60" d="100"/>
        </p:scale>
        <p:origin x="-1146" y="-84"/>
      </p:cViewPr>
      <p:guideLst>
        <p:guide orient="horz" pos="3133"/>
        <p:guide pos="2130"/>
        <p:guide orient="horz" pos="3128"/>
        <p:guide pos="2142"/>
        <p:guide orient="horz" pos="3134"/>
        <p:guide orient="horz" pos="3129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450" cy="49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1" tIns="46141" rIns="92281" bIns="4614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0652" y="0"/>
            <a:ext cx="2945450" cy="49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1" tIns="46141" rIns="92281" bIns="4614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29204"/>
            <a:ext cx="2945450" cy="49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1" tIns="46141" rIns="92281" bIns="4614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73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0652" y="9429204"/>
            <a:ext cx="2945450" cy="49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1" tIns="46141" rIns="92281" bIns="4614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AB3AC6DF-2A79-4258-A95C-14D6AD83247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76150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5450" cy="49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1" tIns="46141" rIns="92281" bIns="46141" numCol="1" anchor="t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652" y="0"/>
            <a:ext cx="2945450" cy="49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1" tIns="46141" rIns="92281" bIns="46141" numCol="1" anchor="t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2950"/>
            <a:ext cx="6623050" cy="372586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0083" y="4716234"/>
            <a:ext cx="5437510" cy="44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1" tIns="46141" rIns="92281" bIns="4614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29204"/>
            <a:ext cx="2945450" cy="49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1" tIns="46141" rIns="92281" bIns="46141" numCol="1" anchor="b" anchorCtr="0" compatLnSpc="1">
            <a:prstTxWarp prst="textNoShape">
              <a:avLst/>
            </a:prstTxWarp>
          </a:bodyPr>
          <a:lstStyle>
            <a:lvl1pPr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652" y="9429204"/>
            <a:ext cx="2945450" cy="4973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281" tIns="46141" rIns="92281" bIns="46141" numCol="1" anchor="b" anchorCtr="0" compatLnSpc="1">
            <a:prstTxWarp prst="textNoShape">
              <a:avLst/>
            </a:prstTxWarp>
          </a:bodyPr>
          <a:lstStyle>
            <a:lvl1pPr algn="r">
              <a:defRPr sz="1200" b="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B4FF850-78FA-4D5A-A52A-778847184A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348459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 pitchFamily="-112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ＭＳ Ｐゴシック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06B909-A12E-4202-B5B9-AA49A8407391}" type="slidenum">
              <a:rPr lang="ru-RU" smtClean="0"/>
              <a:pPr/>
              <a:t>1</a:t>
            </a:fld>
            <a:endParaRPr lang="ru-RU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2950"/>
            <a:ext cx="6623050" cy="3725863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/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6864625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1" y="2130431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9D6B54-3F61-4CF3-851F-45A4696CD825}" type="datetime1">
              <a:rPr lang="ru-RU" smtClean="0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1E0FAC-DFF5-4C37-8971-F1A2400B7D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1A351A-F371-47AF-9785-0FCCB56D184F}" type="datetime1">
              <a:rPr lang="ru-RU" smtClean="0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6A69C5-DC48-45D0-BF9B-9208117BA79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1" y="274644"/>
            <a:ext cx="2743201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1" y="274644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003EB4-3364-4EDC-98A3-D102395BB048}" type="datetime1">
              <a:rPr lang="ru-RU" smtClean="0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9E421-0DE1-44FF-A035-9D13A2B7EF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E11E4B-0F5F-4665-A0CC-E8EC9D05916C}" type="datetime1">
              <a:rPr lang="ru-RU" smtClean="0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497B2-772D-4023-84D7-D473E8386A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7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7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772FBE-A342-4B9F-ACD7-8E623D3FF5C9}" type="datetime1">
              <a:rPr lang="ru-RU" smtClean="0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94FC00-40E4-458D-AD05-801E70F201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1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1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79F471-62BB-4333-B0E0-2BD9E107D6BC}" type="datetime1">
              <a:rPr lang="ru-RU" smtClean="0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3A6127-1D2B-4715-AF84-0F5BAC7016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474CBE-5DE3-4F2F-91A8-94E4C7AD8D73}" type="datetime1">
              <a:rPr lang="ru-RU" smtClean="0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9C40FB-3978-453C-9EA6-4B4D26F0FC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3CD52-05CB-456F-8882-BE4010A6FA65}" type="datetime1">
              <a:rPr lang="ru-RU" smtClean="0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89682F-536C-4E12-9DD5-23251CA590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3355C-F6E7-4FD8-9A2F-6DD7C60ED9C3}" type="datetime1">
              <a:rPr lang="ru-RU" smtClean="0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522EF4-1242-4F83-8B32-EDCAE45C01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1B6BB-AB87-41B3-B427-1796E0875374}" type="datetime1">
              <a:rPr lang="ru-RU" smtClean="0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A09878-4BB2-48FB-B231-050E9C9DA9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24F345-9577-456B-B059-CE763D107B2B}" type="datetime1">
              <a:rPr lang="ru-RU" smtClean="0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87ABC3-BC3D-4BE2-9729-44701FC26D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1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1" y="1600204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1351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1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1612D91F-81B4-4D99-94F5-BF96ABD3DFCC}" type="datetime1">
              <a:rPr lang="ru-RU" smtClean="0"/>
              <a:pPr>
                <a:defRPr/>
              </a:pPr>
              <a:t>14.01.2021</a:t>
            </a:fld>
            <a:endParaRPr lang="ru-RU"/>
          </a:p>
        </p:txBody>
      </p:sp>
      <p:sp>
        <p:nvSpPr>
          <p:cNvPr id="1351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351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1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>
                <a:solidFill>
                  <a:srgbClr val="000000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30F82F95-DA4D-4799-A38A-F25AB182E45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63" r:id="rId1"/>
    <p:sldLayoutId id="2147484064" r:id="rId2"/>
    <p:sldLayoutId id="2147484065" r:id="rId3"/>
    <p:sldLayoutId id="2147484066" r:id="rId4"/>
    <p:sldLayoutId id="2147484067" r:id="rId5"/>
    <p:sldLayoutId id="2147484068" r:id="rId6"/>
    <p:sldLayoutId id="2147484069" r:id="rId7"/>
    <p:sldLayoutId id="2147484070" r:id="rId8"/>
    <p:sldLayoutId id="2147484071" r:id="rId9"/>
    <p:sldLayoutId id="2147484072" r:id="rId10"/>
    <p:sldLayoutId id="2147484073" r:id="rId11"/>
  </p:sldLayoutIdLst>
  <p:transition/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3"/>
          <p:cNvSpPr txBox="1">
            <a:spLocks noChangeArrowheads="1"/>
          </p:cNvSpPr>
          <p:nvPr/>
        </p:nvSpPr>
        <p:spPr bwMode="auto">
          <a:xfrm>
            <a:off x="1111624" y="273901"/>
            <a:ext cx="10662365" cy="714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МУНИЦИПАЛЬНОЕ ОБРАЗОВАНИЕ ТВЕРСКОЙ </a:t>
            </a:r>
            <a:r>
              <a:rPr lang="ru-RU" sz="2000" b="1" dirty="0" smtClean="0">
                <a:solidFill>
                  <a:srgbClr val="A88000"/>
                </a:solidFill>
                <a:latin typeface="Times New Roman" pitchFamily="18" charset="0"/>
                <a:cs typeface="Times New Roman" pitchFamily="18" charset="0"/>
              </a:rPr>
              <a:t>ОБЛАСТИ_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КРАСНОХОЛМСКИЙ МУНИЦИПАЛЬНЫЙ  ОКРУГ</a:t>
            </a:r>
            <a:endParaRPr lang="en-US" sz="20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1524001" y="74712"/>
            <a:ext cx="18473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1" name="Содержимое 4"/>
          <p:cNvSpPr txBox="1">
            <a:spLocks/>
          </p:cNvSpPr>
          <p:nvPr/>
        </p:nvSpPr>
        <p:spPr>
          <a:xfrm>
            <a:off x="1387237" y="2246979"/>
            <a:ext cx="9798494" cy="355139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достижении общественно значимых результатов национальных проектов </a:t>
            </a:r>
            <a:endParaRPr lang="ru-RU" sz="3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 2020 год</a:t>
            </a:r>
            <a:endParaRPr lang="ru-RU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">
            <a:extLst>
              <a:ext uri="{FF2B5EF4-FFF2-40B4-BE49-F238E27FC236}">
                <a16:creationId xmlns:a16="http://schemas.microsoft.com/office/drawing/2014/main" id="{45B06EE3-8073-46C8-94DC-0DC778A2BD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/>
          <a:stretch>
            <a:fillRect/>
          </a:stretch>
        </p:blipFill>
        <p:spPr bwMode="auto">
          <a:xfrm>
            <a:off x="217488" y="157163"/>
            <a:ext cx="828675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Содержимое 11"/>
          <p:cNvSpPr>
            <a:spLocks noGrp="1"/>
          </p:cNvSpPr>
          <p:nvPr>
            <p:ph idx="1"/>
          </p:nvPr>
        </p:nvSpPr>
        <p:spPr>
          <a:xfrm>
            <a:off x="9353718" y="5255782"/>
            <a:ext cx="540633" cy="246495"/>
          </a:xfrm>
        </p:spPr>
        <p:txBody>
          <a:bodyPr>
            <a:normAutofit fontScale="77500" lnSpcReduction="20000"/>
          </a:bodyPr>
          <a:lstStyle/>
          <a:p>
            <a:pPr marL="0" indent="0">
              <a:spcBef>
                <a:spcPct val="0"/>
              </a:spcBef>
              <a:buNone/>
              <a:defRPr/>
            </a:pPr>
            <a:endParaRPr lang="ru-RU" sz="1537" b="1" dirty="0">
              <a:latin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ru-RU" sz="1537" b="1" dirty="0">
              <a:latin typeface="Times New Roman" pitchFamily="18" charset="0"/>
            </a:endParaRPr>
          </a:p>
          <a:p>
            <a:pPr>
              <a:spcBef>
                <a:spcPct val="0"/>
              </a:spcBef>
              <a:defRPr/>
            </a:pPr>
            <a:endParaRPr lang="ru-RU" sz="1537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11712624" y="6453336"/>
            <a:ext cx="297790" cy="234292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1" name="Заголовок 20"/>
          <p:cNvSpPr txBox="1">
            <a:spLocks/>
          </p:cNvSpPr>
          <p:nvPr/>
        </p:nvSpPr>
        <p:spPr>
          <a:xfrm>
            <a:off x="1338905" y="6648"/>
            <a:ext cx="9976550" cy="1101213"/>
          </a:xfrm>
          <a:prstGeom prst="rect">
            <a:avLst/>
          </a:prstGeom>
          <a:noFill/>
        </p:spPr>
        <p:txBody>
          <a:bodyPr>
            <a:noAutofit/>
          </a:bodyPr>
          <a:lstStyle/>
          <a:p>
            <a:pPr algn="ctr"/>
            <a:r>
              <a:rPr lang="ru-RU" sz="1600" b="1" dirty="0">
                <a:solidFill>
                  <a:srgbClr val="CCAF0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Бюджетные ассигнования муниципального образования Тверской </a:t>
            </a:r>
            <a:r>
              <a:rPr lang="ru-RU" sz="1600" b="1" dirty="0" smtClean="0">
                <a:solidFill>
                  <a:srgbClr val="CCAF0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области </a:t>
            </a:r>
          </a:p>
          <a:p>
            <a:pPr algn="ctr"/>
            <a:r>
              <a:rPr lang="ru-RU" sz="1600" b="1" dirty="0" smtClean="0">
                <a:solidFill>
                  <a:srgbClr val="CCAF0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Краснохолмский муниципальный округ</a:t>
            </a:r>
            <a:r>
              <a:rPr lang="ru-RU" sz="1600" b="1" dirty="0" smtClean="0">
                <a:solidFill>
                  <a:srgbClr val="CCAF0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,  </a:t>
            </a:r>
          </a:p>
          <a:p>
            <a:pPr algn="ctr"/>
            <a:r>
              <a:rPr lang="ru-RU" sz="1600" b="1" dirty="0" smtClean="0">
                <a:solidFill>
                  <a:srgbClr val="CCAF0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предусмотренные </a:t>
            </a:r>
            <a:r>
              <a:rPr lang="ru-RU" sz="1600" b="1" dirty="0">
                <a:solidFill>
                  <a:srgbClr val="CCAF0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на достижение общественно значимых результатов национальных </a:t>
            </a:r>
            <a:r>
              <a:rPr lang="ru-RU" sz="1600" b="1" dirty="0" smtClean="0">
                <a:solidFill>
                  <a:srgbClr val="CCAF0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проектов</a:t>
            </a:r>
          </a:p>
          <a:p>
            <a:pPr algn="ctr"/>
            <a:r>
              <a:rPr lang="ru-RU" sz="1600" b="1" dirty="0" smtClean="0">
                <a:solidFill>
                  <a:srgbClr val="CCAF0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i="1" dirty="0">
                <a:solidFill>
                  <a:srgbClr val="CCAF0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(при наличии софинансируемых расходов)</a:t>
            </a:r>
            <a:endParaRPr lang="ru-RU" sz="1600" b="1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5564280"/>
              </p:ext>
            </p:extLst>
          </p:nvPr>
        </p:nvGraphicFramePr>
        <p:xfrm>
          <a:off x="1059016" y="1346796"/>
          <a:ext cx="10256439" cy="5113188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40781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38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56437">
                  <a:extLst>
                    <a:ext uri="{9D8B030D-6E8A-4147-A177-3AD203B41FA5}">
                      <a16:colId xmlns:a16="http://schemas.microsoft.com/office/drawing/2014/main" val="2186234129"/>
                    </a:ext>
                  </a:extLst>
                </a:gridCol>
                <a:gridCol w="15248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8315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93784">
                <a:tc row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национального проекта</a:t>
                      </a:r>
                    </a:p>
                  </a:txBody>
                  <a:tcPr marL="91448" marR="91448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Плановый объем бюджетных ассигнований, </a:t>
                      </a:r>
                      <a:r>
                        <a:rPr lang="ru-RU" sz="12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руб.</a:t>
                      </a:r>
                    </a:p>
                  </a:txBody>
                  <a:tcPr marL="91448" marR="91448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Кассовое исполнение</a:t>
                      </a:r>
                    </a:p>
                  </a:txBody>
                  <a:tcPr marL="91448" marR="91448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5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1" marB="45721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276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ФБ/ОБ</a:t>
                      </a:r>
                    </a:p>
                  </a:txBody>
                  <a:tcPr marL="91448" marR="91448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Средства МО</a:t>
                      </a:r>
                    </a:p>
                  </a:txBody>
                  <a:tcPr marL="91448" marR="91448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руб</a:t>
                      </a:r>
                      <a:r>
                        <a:rPr lang="ru-RU" sz="12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1448" marR="91448" marT="45721" marB="4572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0929">
                <a:tc>
                  <a:txBody>
                    <a:bodyPr/>
                    <a:lstStyle/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Национальный проект Жилье и городская среда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Региональный проект "Формирование комфортной городской среды"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4 631 567,7 / 143 242,3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49 444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4585421,04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26926">
                <a:tc>
                  <a:txBody>
                    <a:bodyPr/>
                    <a:lstStyle/>
                    <a:p>
                      <a:pPr algn="just"/>
                      <a:r>
                        <a:rPr lang="ru-RU" sz="1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Благоустройство общественных пространств:</a:t>
                      </a:r>
                      <a:endParaRPr lang="ru-RU" sz="120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4 631 567,7 / 143 242,3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49 444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4585421,04</a:t>
                      </a:r>
                    </a:p>
                    <a:p>
                      <a:pPr marL="0" algn="ctr" defTabSz="914400" rtl="0" eaLnBrk="1" latinLnBrk="0" hangingPunct="1"/>
                      <a:endParaRPr lang="ru-RU" sz="1400" b="0" i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95</a:t>
                      </a:r>
                      <a:endParaRPr lang="ru-RU" sz="1400" b="1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59421119"/>
                  </a:ext>
                </a:extLst>
              </a:tr>
              <a:tr h="834288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 Безопасные и качественные автомобильные </a:t>
                      </a:r>
                      <a:r>
                        <a:rPr lang="ru-RU" sz="12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дороги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Региональный проект "Безопасность дорожного движения"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1 073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196985,4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984927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77,5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77923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i="1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Оборудование автомобильных дорог общего пользования в целях обеспечения безопасности дорожного движения</a:t>
                      </a:r>
                      <a:endParaRPr lang="ru-RU" sz="1200" b="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/ 1 073</a:t>
                      </a:r>
                      <a:r>
                        <a:rPr lang="ru-RU" sz="1400" b="1" kern="12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900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196985,4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984927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i="0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77,5</a:t>
                      </a:r>
                      <a:endParaRPr lang="ru-RU" sz="1400" b="1" i="0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1882524"/>
                  </a:ext>
                </a:extLst>
              </a:tr>
              <a:tr h="77526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4 631 567,7 /1 217 142,3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246429,4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17" marB="45717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5570348,04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1400" b="1" kern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91,4</a:t>
                      </a:r>
                      <a:endParaRPr lang="ru-RU" sz="1400" b="1" kern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721" marB="4572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/>
          <a:stretch>
            <a:fillRect/>
          </a:stretch>
        </p:blipFill>
        <p:spPr bwMode="auto">
          <a:xfrm>
            <a:off x="335360" y="260648"/>
            <a:ext cx="863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520178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30950" y="4246660"/>
            <a:ext cx="4972050" cy="680940"/>
          </a:xfrm>
          <a:solidFill>
            <a:schemeClr val="accent3">
              <a:lumMod val="40000"/>
              <a:lumOff val="60000"/>
            </a:schemeClr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/>
          <a:lstStyle/>
          <a:p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Региональный проект «Цифровая образовательная среда»</a:t>
            </a:r>
            <a:endParaRPr lang="ru-RU" sz="1600" dirty="0">
              <a:solidFill>
                <a:schemeClr val="tx1"/>
              </a:solidFill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9642702"/>
              </p:ext>
            </p:extLst>
          </p:nvPr>
        </p:nvGraphicFramePr>
        <p:xfrm>
          <a:off x="335360" y="2496566"/>
          <a:ext cx="4927599" cy="74930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4927599">
                  <a:extLst>
                    <a:ext uri="{9D8B030D-6E8A-4147-A177-3AD203B41FA5}">
                      <a16:colId xmlns:a16="http://schemas.microsoft.com/office/drawing/2014/main" val="2819777586"/>
                    </a:ext>
                  </a:extLst>
                </a:gridCol>
              </a:tblGrid>
              <a:tr h="749300"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"Успех каждого ребенка</a:t>
                      </a:r>
                      <a:r>
                        <a:rPr lang="ru-RU" sz="1600" dirty="0" smtClean="0">
                          <a:solidFill>
                            <a:schemeClr val="tx1"/>
                          </a:solidFill>
                        </a:rPr>
                        <a:t>"</a:t>
                      </a:r>
                      <a:endParaRPr lang="ru-RU" sz="16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58232805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8500" y="749301"/>
            <a:ext cx="5016500" cy="1117602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397000" y="142264"/>
            <a:ext cx="97281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CCAF0A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ОБЩЕСТВЕННО ЗНАЧИМЫЕ РЕЗУЛЬТАТЫ НАЦИОНАЛЬНЫХ ПРОЕКТОВ </a:t>
            </a:r>
            <a:endParaRPr lang="ru-RU" sz="2000" dirty="0"/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80188683"/>
              </p:ext>
            </p:extLst>
          </p:nvPr>
        </p:nvGraphicFramePr>
        <p:xfrm>
          <a:off x="5981700" y="2171700"/>
          <a:ext cx="56388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3155861054"/>
                    </a:ext>
                  </a:extLst>
                </a:gridCol>
              </a:tblGrid>
              <a:tr h="18542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Пройдены  курсы повышение квалификации (профессионального мастерства) педагогическими работниками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создаваемые новые места по дополнительному образованию.</a:t>
                      </a:r>
                    </a:p>
                    <a:p>
                      <a:pPr algn="just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Разработаны программы по дополнительному образованию детей художественно-эстетической направленности: "Музыкальное творчество - хоровое пение". Физкультурно-спортивной направленности: "Гимнастика, фитнес, общая физическая подготовка"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4651438"/>
                  </a:ext>
                </a:extLst>
              </a:tr>
            </a:tbl>
          </a:graphicData>
        </a:graphic>
      </p:graphicFrame>
      <p:sp>
        <p:nvSpPr>
          <p:cNvPr id="14" name="Стрелка вправо 13"/>
          <p:cNvSpPr/>
          <p:nvPr/>
        </p:nvSpPr>
        <p:spPr>
          <a:xfrm>
            <a:off x="5359400" y="2921000"/>
            <a:ext cx="622300" cy="50800"/>
          </a:xfrm>
          <a:prstGeom prst="right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8888402"/>
              </p:ext>
            </p:extLst>
          </p:nvPr>
        </p:nvGraphicFramePr>
        <p:xfrm>
          <a:off x="5981700" y="5282133"/>
          <a:ext cx="5638800" cy="9408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38800">
                  <a:extLst>
                    <a:ext uri="{9D8B030D-6E8A-4147-A177-3AD203B41FA5}">
                      <a16:colId xmlns:a16="http://schemas.microsoft.com/office/drawing/2014/main" val="332501949"/>
                    </a:ext>
                  </a:extLst>
                </a:gridCol>
              </a:tblGrid>
              <a:tr h="940865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Прошли курсы повышения квалификации - 54 учителя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–предметника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информационно-коммуникационным технологиям в рамках ЦОС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1127538"/>
                  </a:ext>
                </a:extLst>
              </a:tr>
            </a:tbl>
          </a:graphicData>
        </a:graphic>
      </p:graphicFrame>
      <p:pic>
        <p:nvPicPr>
          <p:cNvPr id="18" name="Рисунок 1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3800" y="3695700"/>
            <a:ext cx="3517900" cy="2527298"/>
          </a:xfrm>
          <a:prstGeom prst="rect">
            <a:avLst/>
          </a:prstGeom>
          <a:ln>
            <a:noFill/>
          </a:ln>
          <a:effectLst>
            <a:glow rad="139700">
              <a:schemeClr val="accent3">
                <a:satMod val="175000"/>
                <a:alpha val="40000"/>
              </a:schemeClr>
            </a:glow>
            <a:innerShdw blurRad="635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9" name="Стрелка вниз 18"/>
          <p:cNvSpPr/>
          <p:nvPr/>
        </p:nvSpPr>
        <p:spPr>
          <a:xfrm>
            <a:off x="8836024" y="4912053"/>
            <a:ext cx="114301" cy="385627"/>
          </a:xfrm>
          <a:prstGeom prst="downArrow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" name="Рисунок 19"/>
          <p:cNvPicPr>
            <a:picLocks noChangeAspect="1" noChangeArrowheads="1"/>
          </p:cNvPicPr>
          <p:nvPr/>
        </p:nvPicPr>
        <p:blipFill>
          <a:blip r:embed="rId4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/>
          <a:stretch>
            <a:fillRect/>
          </a:stretch>
        </p:blipFill>
        <p:spPr bwMode="auto">
          <a:xfrm>
            <a:off x="335360" y="260648"/>
            <a:ext cx="863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0513085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8686801" y="6207383"/>
            <a:ext cx="2844800" cy="476250"/>
          </a:xfrm>
        </p:spPr>
        <p:txBody>
          <a:bodyPr/>
          <a:lstStyle/>
          <a:p>
            <a:pPr>
              <a:defRPr/>
            </a:pPr>
            <a:fld id="{B4522EF4-1242-4F83-8B32-EDCAE45C01A0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/>
          <a:stretch>
            <a:fillRect/>
          </a:stretch>
        </p:blipFill>
        <p:spPr bwMode="auto">
          <a:xfrm>
            <a:off x="335360" y="260648"/>
            <a:ext cx="863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0308922"/>
              </p:ext>
            </p:extLst>
          </p:nvPr>
        </p:nvGraphicFramePr>
        <p:xfrm>
          <a:off x="1663700" y="355600"/>
          <a:ext cx="9512300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2300">
                  <a:extLst>
                    <a:ext uri="{9D8B030D-6E8A-4147-A177-3AD203B41FA5}">
                      <a16:colId xmlns:a16="http://schemas.microsoft.com/office/drawing/2014/main" val="2936865285"/>
                    </a:ext>
                  </a:extLst>
                </a:gridCol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CAF0A">
                              <a:lumMod val="75000"/>
                            </a:srgb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ОБЩЕСТВЕННО ЗНАЧИМЫЕ РЕЗУЛЬТАТЫ НАЦИОНАЛЬНЫХ ПРОЕКТОВ </a:t>
                      </a:r>
                      <a:endParaRPr lang="ru-RU" sz="1800" dirty="0" smtClean="0"/>
                    </a:p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285966"/>
                  </a:ext>
                </a:extLst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0749" y="720242"/>
            <a:ext cx="2984500" cy="1064671"/>
          </a:xfrm>
          <a:prstGeom prst="rect">
            <a:avLst/>
          </a:prstGeom>
        </p:spPr>
      </p:pic>
      <p:sp>
        <p:nvSpPr>
          <p:cNvPr id="12" name="Скругленный прямоугольник 11"/>
          <p:cNvSpPr/>
          <p:nvPr/>
        </p:nvSpPr>
        <p:spPr>
          <a:xfrm>
            <a:off x="4441570" y="4800790"/>
            <a:ext cx="4406900" cy="140659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Завершены строительно-монтажные работы, запланированные 1 этапом на 2020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по благоустройству 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общественного пространства  парка Заречный  на территории города Красный Холм Тверской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области. 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4909441"/>
              </p:ext>
            </p:extLst>
          </p:nvPr>
        </p:nvGraphicFramePr>
        <p:xfrm>
          <a:off x="2114550" y="1784913"/>
          <a:ext cx="8667750" cy="475687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8667750">
                  <a:extLst>
                    <a:ext uri="{9D8B030D-6E8A-4147-A177-3AD203B41FA5}">
                      <a16:colId xmlns:a16="http://schemas.microsoft.com/office/drawing/2014/main" val="2373449523"/>
                    </a:ext>
                  </a:extLst>
                </a:gridCol>
              </a:tblGrid>
              <a:tr h="475687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"Формирование комфортной городской среды"</a:t>
                      </a:r>
                      <a:endParaRPr lang="ru-RU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63012641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60" y="2522816"/>
            <a:ext cx="2992040" cy="1905653"/>
          </a:xfrm>
          <a:prstGeom prst="rect">
            <a:avLst/>
          </a:prstGeom>
          <a:ln w="28575">
            <a:solidFill>
              <a:schemeClr val="accent1">
                <a:lumMod val="50000"/>
              </a:schemeClr>
            </a:solidFill>
          </a:ln>
          <a:effectLst>
            <a:glow rad="63500">
              <a:schemeClr val="accent5">
                <a:satMod val="175000"/>
                <a:alpha val="40000"/>
              </a:schemeClr>
            </a:glow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6222999" y="2722658"/>
            <a:ext cx="4559301" cy="145034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ru-RU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Установлен детский игровой комплекс «Ладья Афанасия Никитина» в г. Красный Холм</a:t>
            </a:r>
            <a:endParaRPr lang="ru-RU" dirty="0">
              <a:solidFill>
                <a:schemeClr val="tx1"/>
              </a:solidFill>
              <a:cs typeface="Times New Roman" panose="02020603050405020304" pitchFamily="18" charset="0"/>
            </a:endParaRPr>
          </a:p>
        </p:txBody>
      </p:sp>
      <p:sp>
        <p:nvSpPr>
          <p:cNvPr id="6" name="Стрелка влево 5"/>
          <p:cNvSpPr/>
          <p:nvPr/>
        </p:nvSpPr>
        <p:spPr>
          <a:xfrm>
            <a:off x="4441570" y="3394897"/>
            <a:ext cx="1235330" cy="59503"/>
          </a:xfrm>
          <a:prstGeom prst="leftArrow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8960" y="4800790"/>
            <a:ext cx="2992040" cy="1882844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7685" y="4622466"/>
            <a:ext cx="1883031" cy="1914251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</p:pic>
    </p:spTree>
    <p:extLst>
      <p:ext uri="{BB962C8B-B14F-4D97-AF65-F5344CB8AC3E}">
        <p14:creationId xmlns:p14="http://schemas.microsoft.com/office/powerpoint/2010/main" val="2649171121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22EF4-1242-4F83-8B32-EDCAE45C01A0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7" y="488450"/>
            <a:ext cx="5051172" cy="1279466"/>
          </a:xfrm>
          <a:prstGeom prst="rect">
            <a:avLst/>
          </a:prstGeo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9843294"/>
              </p:ext>
            </p:extLst>
          </p:nvPr>
        </p:nvGraphicFramePr>
        <p:xfrm>
          <a:off x="5740401" y="897466"/>
          <a:ext cx="5994400" cy="461434"/>
        </p:xfrm>
        <a:graphic>
          <a:graphicData uri="http://schemas.openxmlformats.org/drawingml/2006/table">
            <a:tbl>
              <a:tblPr firstRow="1" bandRow="1">
                <a:effectLst>
                  <a:innerShdw blurRad="114300">
                    <a:prstClr val="black"/>
                  </a:innerShdw>
                </a:effectLst>
                <a:tableStyleId>{5C22544A-7EE6-4342-B048-85BDC9FD1C3A}</a:tableStyleId>
              </a:tblPr>
              <a:tblGrid>
                <a:gridCol w="5994400">
                  <a:extLst>
                    <a:ext uri="{9D8B030D-6E8A-4147-A177-3AD203B41FA5}">
                      <a16:colId xmlns:a16="http://schemas.microsoft.com/office/drawing/2014/main" val="1645053139"/>
                    </a:ext>
                  </a:extLst>
                </a:gridCol>
              </a:tblGrid>
              <a:tr h="461434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"Жилье"</a:t>
                      </a:r>
                      <a:endParaRPr lang="ru-RU" sz="1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0195449"/>
                  </a:ext>
                </a:extLst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737" y="2191846"/>
            <a:ext cx="3264362" cy="2684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2191846"/>
            <a:ext cx="3352801" cy="26849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Содержимое 5" descr="C:\Documents and Settings\aaaa\Рабочий стол\DSC00045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18001" y="3860800"/>
            <a:ext cx="3314700" cy="23844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0930389"/>
              </p:ext>
            </p:extLst>
          </p:nvPr>
        </p:nvGraphicFramePr>
        <p:xfrm>
          <a:off x="4394199" y="2191846"/>
          <a:ext cx="3289300" cy="11775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89300">
                  <a:extLst>
                    <a:ext uri="{9D8B030D-6E8A-4147-A177-3AD203B41FA5}">
                      <a16:colId xmlns:a16="http://schemas.microsoft.com/office/drawing/2014/main" val="3160315846"/>
                    </a:ext>
                  </a:extLst>
                </a:gridCol>
              </a:tblGrid>
              <a:tr h="1177589">
                <a:tc>
                  <a:txBody>
                    <a:bodyPr/>
                    <a:lstStyle/>
                    <a:p>
                      <a:pPr algn="ctr"/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2020 г. индивидуальными застройщиками  введено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1090,3 </a:t>
                      </a:r>
                      <a:r>
                        <a:rPr lang="ru-RU" sz="14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кв.м</a:t>
                      </a:r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жилья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0369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9378840"/>
      </p:ext>
    </p:extLst>
  </p:cSld>
  <p:clrMapOvr>
    <a:masterClrMapping/>
  </p:clrMapOvr>
  <p:transition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100" y="732175"/>
            <a:ext cx="3721100" cy="1331152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22EF4-1242-4F83-8B32-EDCAE45C01A0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/>
          <a:stretch>
            <a:fillRect/>
          </a:stretch>
        </p:blipFill>
        <p:spPr bwMode="auto">
          <a:xfrm>
            <a:off x="335360" y="260648"/>
            <a:ext cx="863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0424380"/>
              </p:ext>
            </p:extLst>
          </p:nvPr>
        </p:nvGraphicFramePr>
        <p:xfrm>
          <a:off x="2032000" y="413048"/>
          <a:ext cx="88265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26500">
                  <a:extLst>
                    <a:ext uri="{9D8B030D-6E8A-4147-A177-3AD203B41FA5}">
                      <a16:colId xmlns:a16="http://schemas.microsoft.com/office/drawing/2014/main" val="1627501524"/>
                    </a:ext>
                  </a:extLst>
                </a:gridCol>
              </a:tblGrid>
              <a:tr h="3589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CAF0A">
                              <a:lumMod val="75000"/>
                            </a:srgb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ОБЩЕСТВЕННО ЗНАЧИМЫЕ РЕЗУЛЬТАТЫ НАЦИОНАЛЬНЫХ ПРОЕКТОВ </a:t>
                      </a:r>
                      <a:endParaRPr lang="ru-RU" sz="18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1534556"/>
                  </a:ext>
                </a:extLst>
              </a:tr>
            </a:tbl>
          </a:graphicData>
        </a:graphic>
      </p:graphicFrame>
      <p:sp>
        <p:nvSpPr>
          <p:cNvPr id="7" name="Скругленный прямоугольник 6"/>
          <p:cNvSpPr/>
          <p:nvPr/>
        </p:nvSpPr>
        <p:spPr>
          <a:xfrm>
            <a:off x="635000" y="1854200"/>
            <a:ext cx="5842001" cy="116532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Региональный проект "Финансовая поддержка семей при рождении </a:t>
            </a:r>
            <a:r>
              <a:rPr lang="ru-RU" b="1" dirty="0" smtClean="0">
                <a:solidFill>
                  <a:schemeClr val="tx1"/>
                </a:solidFill>
              </a:rPr>
              <a:t>детей»: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 Предоставлено  45 </a:t>
            </a:r>
            <a:r>
              <a:rPr lang="ru-RU" dirty="0">
                <a:solidFill>
                  <a:schemeClr val="tx1"/>
                </a:solidFill>
              </a:rPr>
              <a:t>подарочных наборов  детских принадлежностей для новорожденных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0482" y="1464787"/>
            <a:ext cx="2640183" cy="1664192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Скругленный прямоугольник 9"/>
          <p:cNvSpPr/>
          <p:nvPr/>
        </p:nvSpPr>
        <p:spPr>
          <a:xfrm>
            <a:off x="5816600" y="3292048"/>
            <a:ext cx="5842001" cy="13877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Региональный </a:t>
            </a:r>
            <a:r>
              <a:rPr lang="ru-RU" b="1" dirty="0">
                <a:solidFill>
                  <a:schemeClr val="tx1"/>
                </a:solidFill>
              </a:rPr>
              <a:t>проект "Содействие занятости женщин - создание условий дошкольного образования для детей в возрасте до трех </a:t>
            </a:r>
            <a:r>
              <a:rPr lang="ru-RU" b="1" dirty="0" smtClean="0">
                <a:solidFill>
                  <a:schemeClr val="tx1"/>
                </a:solidFill>
              </a:rPr>
              <a:t>лет«: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Прошли обучение и повышение квалификации 3 (100%) женщины, находящиеся в отпуске по уходу за ребенком.</a:t>
            </a: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032000" y="3228725"/>
            <a:ext cx="2774242" cy="1695949"/>
          </a:xfrm>
          <a:prstGeom prst="roundRect">
            <a:avLst>
              <a:gd name="adj" fmla="val 16670"/>
            </a:avLst>
          </a:prstGeom>
          <a:blipFill rotWithShape="1">
            <a:blip r:embed="rId5"/>
            <a:stretch>
              <a:fillRect/>
            </a:stretch>
          </a:blip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slop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3">
            <a:schemeClr val="accent4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35000" y="5125233"/>
            <a:ext cx="5841999" cy="1387766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Региональный </a:t>
            </a:r>
            <a:r>
              <a:rPr lang="ru-RU" b="1" dirty="0">
                <a:solidFill>
                  <a:schemeClr val="tx1"/>
                </a:solidFill>
              </a:rPr>
              <a:t>проект "Старшее </a:t>
            </a:r>
            <a:r>
              <a:rPr lang="ru-RU" b="1" dirty="0" smtClean="0">
                <a:solidFill>
                  <a:schemeClr val="tx1"/>
                </a:solidFill>
              </a:rPr>
              <a:t>поколение» :</a:t>
            </a:r>
          </a:p>
          <a:p>
            <a:pPr algn="ctr"/>
            <a:r>
              <a:rPr lang="ru-RU" dirty="0" smtClean="0">
                <a:solidFill>
                  <a:schemeClr val="tx1"/>
                </a:solidFill>
              </a:rPr>
              <a:t>Прошли </a:t>
            </a:r>
            <a:r>
              <a:rPr lang="ru-RU" dirty="0">
                <a:solidFill>
                  <a:schemeClr val="tx1"/>
                </a:solidFill>
              </a:rPr>
              <a:t>профессиональное обучение и дополнительное профессиональное образование 5  чел. (100%) в возрасте 50-ти лет и старше.</a:t>
            </a: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7944" y="4833859"/>
            <a:ext cx="2702721" cy="1696994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Стрелка вправо 13"/>
          <p:cNvSpPr/>
          <p:nvPr/>
        </p:nvSpPr>
        <p:spPr>
          <a:xfrm>
            <a:off x="6539538" y="2337379"/>
            <a:ext cx="978407" cy="190500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4883859" y="3959911"/>
            <a:ext cx="932741" cy="116789"/>
          </a:xfrm>
          <a:prstGeom prst="leftArrow">
            <a:avLst/>
          </a:prstGeom>
          <a:solidFill>
            <a:schemeClr val="accent5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6539537" y="5724155"/>
            <a:ext cx="978407" cy="189921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 w="12700"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67044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22EF4-1242-4F83-8B32-EDCAE45C01A0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2458" y="732602"/>
            <a:ext cx="4253485" cy="114950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 noChangeArrowheads="1"/>
          </p:cNvPicPr>
          <p:nvPr/>
        </p:nvPicPr>
        <p:blipFill>
          <a:blip r:embed="rId3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/>
          <a:stretch>
            <a:fillRect/>
          </a:stretch>
        </p:blipFill>
        <p:spPr bwMode="auto">
          <a:xfrm>
            <a:off x="335360" y="260648"/>
            <a:ext cx="863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7743064"/>
              </p:ext>
            </p:extLst>
          </p:nvPr>
        </p:nvGraphicFramePr>
        <p:xfrm>
          <a:off x="1727200" y="332944"/>
          <a:ext cx="9144000" cy="365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>
                  <a:extLst>
                    <a:ext uri="{9D8B030D-6E8A-4147-A177-3AD203B41FA5}">
                      <a16:colId xmlns:a16="http://schemas.microsoft.com/office/drawing/2014/main" val="1213115400"/>
                    </a:ext>
                  </a:extLst>
                </a:gridCol>
              </a:tblGrid>
              <a:tr h="36135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CAF0A">
                              <a:lumMod val="75000"/>
                            </a:srgb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ОБЩЕСТВЕННО ЗНАЧИМЫЕ РЕЗУЛЬТАТЫ НАЦИОНАЛЬНЫХ ПРОЕКТОВ </a:t>
                      </a:r>
                      <a:endParaRPr lang="ru-RU" sz="18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1257748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253195"/>
              </p:ext>
            </p:extLst>
          </p:nvPr>
        </p:nvGraphicFramePr>
        <p:xfrm>
          <a:off x="3282950" y="2013404"/>
          <a:ext cx="6032499" cy="41656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6032499">
                  <a:extLst>
                    <a:ext uri="{9D8B030D-6E8A-4147-A177-3AD203B41FA5}">
                      <a16:colId xmlns:a16="http://schemas.microsoft.com/office/drawing/2014/main" val="803246492"/>
                    </a:ext>
                  </a:extLst>
                </a:gridCol>
              </a:tblGrid>
              <a:tr h="416560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Региональный проект «Спорт – норма жизни»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7546800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00" y="3004094"/>
            <a:ext cx="3721100" cy="266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3004094"/>
            <a:ext cx="3733800" cy="26932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83556"/>
              </p:ext>
            </p:extLst>
          </p:nvPr>
        </p:nvGraphicFramePr>
        <p:xfrm>
          <a:off x="4559300" y="3196808"/>
          <a:ext cx="3048000" cy="19621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0">
                  <a:extLst>
                    <a:ext uri="{9D8B030D-6E8A-4147-A177-3AD203B41FA5}">
                      <a16:colId xmlns:a16="http://schemas.microsoft.com/office/drawing/2014/main" val="4021195704"/>
                    </a:ext>
                  </a:extLst>
                </a:gridCol>
              </a:tblGrid>
              <a:tr h="1962169">
                <a:tc>
                  <a:txBody>
                    <a:bodyPr/>
                    <a:lstStyle/>
                    <a:p>
                      <a:pPr algn="ctr"/>
                      <a:endParaRPr lang="ru-RU" sz="1400" b="1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В рамках регионального проекта «Спорт-норма жизни» смонтирована площадка и установлен комплект спортивного 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оборудования</a:t>
                      </a:r>
                      <a:r>
                        <a:rPr lang="ru-RU" sz="1400" b="1" dirty="0" smtClean="0">
                          <a:solidFill>
                            <a:schemeClr val="tx1"/>
                          </a:solidFill>
                        </a:rPr>
                        <a:t> для малых спортивных площадок</a:t>
                      </a:r>
                      <a:endParaRPr lang="ru-RU" sz="14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79054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30038667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522EF4-1242-4F83-8B32-EDCAE45C01A0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  <p:pic>
        <p:nvPicPr>
          <p:cNvPr id="3" name="Рисунок 2"/>
          <p:cNvPicPr>
            <a:picLocks noChangeAspect="1" noChangeArrowheads="1"/>
          </p:cNvPicPr>
          <p:nvPr/>
        </p:nvPicPr>
        <p:blipFill>
          <a:blip r:embed="rId2" cstate="print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5"/>
          <a:stretch>
            <a:fillRect/>
          </a:stretch>
        </p:blipFill>
        <p:spPr bwMode="auto">
          <a:xfrm>
            <a:off x="335360" y="260648"/>
            <a:ext cx="86360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/>
          </p:nvPr>
        </p:nvGraphicFramePr>
        <p:xfrm>
          <a:off x="2057400" y="429558"/>
          <a:ext cx="88519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51900">
                  <a:extLst>
                    <a:ext uri="{9D8B030D-6E8A-4147-A177-3AD203B41FA5}">
                      <a16:colId xmlns:a16="http://schemas.microsoft.com/office/drawing/2014/main" val="395386710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 smtClean="0">
                          <a:solidFill>
                            <a:srgbClr val="CCAF0A">
                              <a:lumMod val="75000"/>
                            </a:srgb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ОБЩЕСТВЕННО ЗНАЧИМЫЕ РЕЗУЛЬТАТЫ НАЦИОНАЛЬНЫХ ПРОЕКТОВ </a:t>
                      </a:r>
                      <a:endParaRPr lang="ru-RU" sz="1800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768665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449" y="1031389"/>
            <a:ext cx="5003802" cy="1506973"/>
          </a:xfrm>
          <a:prstGeom prst="rect">
            <a:avLst/>
          </a:prstGeom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011769"/>
              </p:ext>
            </p:extLst>
          </p:nvPr>
        </p:nvGraphicFramePr>
        <p:xfrm>
          <a:off x="4705350" y="3421380"/>
          <a:ext cx="3556000" cy="20320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556000">
                  <a:extLst>
                    <a:ext uri="{9D8B030D-6E8A-4147-A177-3AD203B41FA5}">
                      <a16:colId xmlns:a16="http://schemas.microsoft.com/office/drawing/2014/main" val="472530559"/>
                    </a:ext>
                  </a:extLst>
                </a:gridCol>
              </a:tblGrid>
              <a:tr h="2032000">
                <a:tc>
                  <a:txBody>
                    <a:bodyPr/>
                    <a:lstStyle/>
                    <a:p>
                      <a:pPr algn="just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</a:p>
                    <a:p>
                      <a:pPr algn="just"/>
                      <a:endParaRPr lang="ru-RU" sz="1400" dirty="0" smtClean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/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Выполнены  работы по мероприятиям, проводимым в целях обеспечения безопасности дорожного движения на автомобильных дорогах общего пользования местного значения.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0152241"/>
                  </a:ext>
                </a:extLst>
              </a:tr>
            </a:tbl>
          </a:graphicData>
        </a:graphic>
      </p:graphicFrame>
      <p:pic>
        <p:nvPicPr>
          <p:cNvPr id="7" name="Рисунок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60" y="1979562"/>
            <a:ext cx="3334939" cy="198283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6026027"/>
              </p:ext>
            </p:extLst>
          </p:nvPr>
        </p:nvGraphicFramePr>
        <p:xfrm>
          <a:off x="901700" y="3421380"/>
          <a:ext cx="2743201" cy="274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201">
                  <a:extLst>
                    <a:ext uri="{9D8B030D-6E8A-4147-A177-3AD203B41FA5}">
                      <a16:colId xmlns:a16="http://schemas.microsoft.com/office/drawing/2014/main" val="3910339784"/>
                    </a:ext>
                  </a:extLst>
                </a:gridCol>
              </a:tblGrid>
              <a:tr h="181779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г. Красный Холм ул. Калинина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0421003"/>
                  </a:ext>
                </a:extLst>
              </a:tr>
            </a:tbl>
          </a:graphicData>
        </a:graphic>
      </p:graphicFrame>
      <p:pic>
        <p:nvPicPr>
          <p:cNvPr id="9" name="Рисунок 8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9768" y="1979562"/>
            <a:ext cx="2805746" cy="406831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8877432"/>
              </p:ext>
            </p:extLst>
          </p:nvPr>
        </p:nvGraphicFramePr>
        <p:xfrm>
          <a:off x="8985251" y="5542030"/>
          <a:ext cx="2782489" cy="40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82489">
                  <a:extLst>
                    <a:ext uri="{9D8B030D-6E8A-4147-A177-3AD203B41FA5}">
                      <a16:colId xmlns:a16="http://schemas.microsoft.com/office/drawing/2014/main" val="3139485394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Красный Холм  ул.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Мясникова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821564"/>
                  </a:ext>
                </a:extLst>
              </a:tr>
            </a:tbl>
          </a:graphicData>
        </a:graphic>
      </p:graphicFrame>
      <p:pic>
        <p:nvPicPr>
          <p:cNvPr id="11" name="Рисунок 1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1" y="4307944"/>
            <a:ext cx="3340098" cy="202931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65100" prst="coolSlant"/>
          </a:sp3d>
        </p:spPr>
      </p:pic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6331637"/>
              </p:ext>
            </p:extLst>
          </p:nvPr>
        </p:nvGraphicFramePr>
        <p:xfrm>
          <a:off x="800099" y="5874385"/>
          <a:ext cx="3302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02000">
                  <a:extLst>
                    <a:ext uri="{9D8B030D-6E8A-4147-A177-3AD203B41FA5}">
                      <a16:colId xmlns:a16="http://schemas.microsoft.com/office/drawing/2014/main" val="333210861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г.  Красный Холм ул. Пролетарская</a:t>
                      </a:r>
                      <a:endParaRPr lang="ru-RU" sz="12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0603321"/>
                  </a:ext>
                </a:extLst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227166"/>
              </p:ext>
            </p:extLst>
          </p:nvPr>
        </p:nvGraphicFramePr>
        <p:xfrm>
          <a:off x="4495800" y="2221976"/>
          <a:ext cx="3975100" cy="632772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27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3975100">
                  <a:extLst>
                    <a:ext uri="{9D8B030D-6E8A-4147-A177-3AD203B41FA5}">
                      <a16:colId xmlns:a16="http://schemas.microsoft.com/office/drawing/2014/main" val="1075851802"/>
                    </a:ext>
                  </a:extLst>
                </a:gridCol>
              </a:tblGrid>
              <a:tr h="6327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Региональный проект </a:t>
                      </a:r>
                    </a:p>
                    <a:p>
                      <a:pPr algn="ctr"/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"Безопасность дорожного движения"</a:t>
                      </a:r>
                      <a:endParaRPr lang="ru-RU" sz="14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19485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9479523"/>
      </p:ext>
    </p:extLst>
  </p:cSld>
  <p:clrMapOvr>
    <a:masterClrMapping/>
  </p:clrMapOvr>
  <p:transition>
    <p:comb/>
  </p:transition>
</p:sld>
</file>

<file path=ppt/theme/theme1.xml><?xml version="1.0" encoding="utf-8"?>
<a:theme xmlns:a="http://schemas.openxmlformats.org/drawingml/2006/main" name="1_Оформление по умолчанию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802</TotalTime>
  <Words>482</Words>
  <Application>Microsoft Office PowerPoint</Application>
  <PresentationFormat>Широкоэкранный</PresentationFormat>
  <Paragraphs>95</Paragraphs>
  <Slides>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12" baseType="lpstr">
      <vt:lpstr>ＭＳ Ｐゴシック</vt:lpstr>
      <vt:lpstr>Arial</vt:lpstr>
      <vt:lpstr>Times New Roman</vt:lpstr>
      <vt:lpstr>1_Оформление по умолчанию</vt:lpstr>
      <vt:lpstr>Презентация PowerPoint</vt:lpstr>
      <vt:lpstr>Презентация PowerPoint</vt:lpstr>
      <vt:lpstr>Региональный проект «Цифровая образовательная среда»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User-7290</dc:creator>
  <cp:lastModifiedBy>User-7290</cp:lastModifiedBy>
  <cp:revision>78</cp:revision>
  <cp:lastPrinted>2021-01-14T13:30:25Z</cp:lastPrinted>
  <dcterms:created xsi:type="dcterms:W3CDTF">2020-10-08T06:08:26Z</dcterms:created>
  <dcterms:modified xsi:type="dcterms:W3CDTF">2021-01-14T13:37:36Z</dcterms:modified>
</cp:coreProperties>
</file>